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1" r:id="rId6"/>
    <p:sldId id="267" r:id="rId7"/>
    <p:sldId id="264" r:id="rId8"/>
    <p:sldId id="263" r:id="rId9"/>
    <p:sldId id="265" r:id="rId10"/>
    <p:sldId id="268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1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>
        <p:scale>
          <a:sx n="100" d="100"/>
          <a:sy n="100" d="100"/>
        </p:scale>
        <p:origin x="186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72EE3-A2EC-BA49-84D0-55A9A5E0946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DA70E-0BFB-C64B-AEEB-978169CF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50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DA70E-0BFB-C64B-AEEB-978169CFE6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3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DA70E-0BFB-C64B-AEEB-978169CFE6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41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59F1-23CB-444F-81B3-E96CBB941664}" type="datetimeFigureOut">
              <a:rPr lang="en-US" smtClean="0"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93E0F-1848-1B41-B8CF-1DF760F9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59F1-23CB-444F-81B3-E96CBB941664}" type="datetimeFigureOut">
              <a:rPr lang="en-US" smtClean="0"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93E0F-1848-1B41-B8CF-1DF760F9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66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59F1-23CB-444F-81B3-E96CBB941664}" type="datetimeFigureOut">
              <a:rPr lang="en-US" smtClean="0"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93E0F-1848-1B41-B8CF-1DF760F9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59F1-23CB-444F-81B3-E96CBB941664}" type="datetimeFigureOut">
              <a:rPr lang="en-US" smtClean="0"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93E0F-1848-1B41-B8CF-1DF760F9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59F1-23CB-444F-81B3-E96CBB941664}" type="datetimeFigureOut">
              <a:rPr lang="en-US" smtClean="0"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93E0F-1848-1B41-B8CF-1DF760F9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8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59F1-23CB-444F-81B3-E96CBB941664}" type="datetimeFigureOut">
              <a:rPr lang="en-US" smtClean="0"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93E0F-1848-1B41-B8CF-1DF760F9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6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59F1-23CB-444F-81B3-E96CBB941664}" type="datetimeFigureOut">
              <a:rPr lang="en-US" smtClean="0"/>
              <a:t>4/10/16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93E0F-1848-1B41-B8CF-1DF760F9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59F1-23CB-444F-81B3-E96CBB941664}" type="datetimeFigureOut">
              <a:rPr lang="en-US" smtClean="0"/>
              <a:t>4/10/16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93E0F-1848-1B41-B8CF-1DF760F9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59F1-23CB-444F-81B3-E96CBB941664}" type="datetimeFigureOut">
              <a:rPr lang="en-US" smtClean="0"/>
              <a:t>4/10/16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93E0F-1848-1B41-B8CF-1DF760F9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0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59F1-23CB-444F-81B3-E96CBB941664}" type="datetimeFigureOut">
              <a:rPr lang="en-US" smtClean="0"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93E0F-1848-1B41-B8CF-1DF760F9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86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59F1-23CB-444F-81B3-E96CBB941664}" type="datetimeFigureOut">
              <a:rPr lang="en-US" smtClean="0"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93E0F-1848-1B41-B8CF-1DF760F9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2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559F1-23CB-444F-81B3-E96CBB941664}" type="datetimeFigureOut">
              <a:rPr lang="en-US" smtClean="0"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93E0F-1848-1B41-B8CF-1DF760F9D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99872" y="2561176"/>
            <a:ext cx="9924288" cy="1853184"/>
          </a:xfrm>
          <a:prstGeom prst="rect">
            <a:avLst/>
          </a:prstGeom>
          <a:solidFill>
            <a:srgbClr val="B91800"/>
          </a:solidFill>
          <a:ln w="3175"/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96174"/>
            <a:ext cx="9144000" cy="1690706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bg1"/>
                </a:solidFill>
              </a:rPr>
              <a:t>Characterizing the Effects of Aging on HTPB </a:t>
            </a:r>
            <a:r>
              <a:rPr lang="en-US" sz="5000" dirty="0" smtClean="0">
                <a:solidFill>
                  <a:schemeClr val="bg1"/>
                </a:solidFill>
              </a:rPr>
              <a:t>Hybrid Rocket Fuel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79570"/>
            <a:ext cx="6858000" cy="531050"/>
          </a:xfrm>
        </p:spPr>
        <p:txBody>
          <a:bodyPr/>
          <a:lstStyle/>
          <a:p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Annual Arizona Space Grant Consortium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7468" y="4941694"/>
            <a:ext cx="6989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William Templeton</a:t>
            </a:r>
          </a:p>
          <a:p>
            <a:pPr algn="ctr"/>
            <a:r>
              <a:rPr lang="en-US" sz="3200" dirty="0" smtClean="0"/>
              <a:t>Mentor: Dr. John </a:t>
            </a:r>
            <a:r>
              <a:rPr lang="en-US" sz="3200" dirty="0" err="1" smtClean="0"/>
              <a:t>Rajadas</a:t>
            </a:r>
            <a:endParaRPr lang="en-US" sz="3200" dirty="0"/>
          </a:p>
        </p:txBody>
      </p:sp>
      <p:pic>
        <p:nvPicPr>
          <p:cNvPr id="7" name="Picture 6" descr="Macintosh HD:Users:laurenbrunacini:Desktop:Screen Shot 2014-10-20 at 7.41.26 PM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"/>
          <a:stretch/>
        </p:blipFill>
        <p:spPr bwMode="auto">
          <a:xfrm>
            <a:off x="1252693" y="341191"/>
            <a:ext cx="6638614" cy="1815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 b="14650"/>
          <a:stretch/>
        </p:blipFill>
        <p:spPr>
          <a:xfrm>
            <a:off x="2984877" y="6089354"/>
            <a:ext cx="3174247" cy="768646"/>
          </a:xfrm>
          <a:prstGeom prst="rect">
            <a:avLst/>
          </a:prstGeom>
        </p:spPr>
      </p:pic>
      <p:pic>
        <p:nvPicPr>
          <p:cNvPr id="11" name="Picture 5" descr="azsgc_black_l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532" y="5430363"/>
            <a:ext cx="989485" cy="138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9" descr="nic_web300x250pp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0" y="5537954"/>
            <a:ext cx="1539614" cy="127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717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 b="14650"/>
          <a:stretch/>
        </p:blipFill>
        <p:spPr>
          <a:xfrm>
            <a:off x="3465957" y="6322342"/>
            <a:ext cx="2212086" cy="535658"/>
          </a:xfrm>
          <a:prstGeom prst="rect">
            <a:avLst/>
          </a:prstGeom>
        </p:spPr>
      </p:pic>
      <p:pic>
        <p:nvPicPr>
          <p:cNvPr id="8" name="Picture 5" descr="azsgc_black_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43" y="5925312"/>
            <a:ext cx="689557" cy="9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9" descr="nic_web300x250p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335"/>
            <a:ext cx="1072933" cy="8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390144" y="219747"/>
            <a:ext cx="9924288" cy="926592"/>
          </a:xfrm>
          <a:prstGeom prst="rect">
            <a:avLst/>
          </a:prstGeom>
          <a:solidFill>
            <a:srgbClr val="B91800"/>
          </a:solidFill>
          <a:ln w="3175"/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20261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Future 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3384" y="1782288"/>
            <a:ext cx="69372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Refit bulkhead for further firings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Re-machine swirl injector for HTPB O/F ratio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Develop consistent igniter formula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987569" y="3392047"/>
            <a:ext cx="7168859" cy="170688"/>
          </a:xfrm>
          <a:prstGeom prst="rect">
            <a:avLst/>
          </a:prstGeom>
          <a:solidFill>
            <a:srgbClr val="C0000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93997" y="1320623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Before Further Testing: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793997" y="3737019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Testing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103384" y="4198684"/>
            <a:ext cx="69372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Rerun ignition testing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Fire grains for aging characteristics testing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1649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99872" y="2561176"/>
            <a:ext cx="9924288" cy="1853184"/>
          </a:xfrm>
          <a:prstGeom prst="rect">
            <a:avLst/>
          </a:prstGeom>
          <a:solidFill>
            <a:srgbClr val="B91800"/>
          </a:solidFill>
          <a:ln w="3175"/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30057"/>
            <a:ext cx="7772400" cy="1082442"/>
          </a:xfrm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Thank You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0590" y="4381380"/>
            <a:ext cx="71033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With special thanks to Dr. John </a:t>
            </a:r>
            <a:r>
              <a:rPr lang="en-US" sz="2800" dirty="0" err="1" smtClean="0"/>
              <a:t>Rajadas</a:t>
            </a:r>
            <a:r>
              <a:rPr lang="en-US" sz="2800" dirty="0" smtClean="0"/>
              <a:t>, my mentor, the members of Daedalus Astronautics, </a:t>
            </a:r>
            <a:r>
              <a:rPr lang="en-US" sz="2800" dirty="0" smtClean="0"/>
              <a:t>NASA </a:t>
            </a:r>
            <a:r>
              <a:rPr lang="en-US" sz="2800" dirty="0" smtClean="0"/>
              <a:t>Space Grant, and the University of Arizona</a:t>
            </a:r>
            <a:endParaRPr lang="en-US" sz="2800" dirty="0"/>
          </a:p>
        </p:txBody>
      </p:sp>
      <p:pic>
        <p:nvPicPr>
          <p:cNvPr id="7" name="Picture 6" descr="Macintosh HD:Users:laurenbrunacini:Desktop:Screen Shot 2014-10-20 at 7.41.26 PM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"/>
          <a:stretch/>
        </p:blipFill>
        <p:spPr bwMode="auto">
          <a:xfrm>
            <a:off x="1252693" y="341191"/>
            <a:ext cx="6638614" cy="1815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 b="14650"/>
          <a:stretch/>
        </p:blipFill>
        <p:spPr>
          <a:xfrm>
            <a:off x="2984877" y="6089354"/>
            <a:ext cx="3174247" cy="768646"/>
          </a:xfrm>
          <a:prstGeom prst="rect">
            <a:avLst/>
          </a:prstGeom>
        </p:spPr>
      </p:pic>
      <p:pic>
        <p:nvPicPr>
          <p:cNvPr id="11" name="Picture 5" descr="azsgc_black_l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532" y="5430363"/>
            <a:ext cx="989485" cy="138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9" descr="nic_web300x250pp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5" y="5580077"/>
            <a:ext cx="1539614" cy="127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13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11642" y="1761939"/>
            <a:ext cx="5720715" cy="37722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Objective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Hybrid Rocket Engine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Fuel Casting Procedure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Hybrid Test Cart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Data Acquisition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Hot-Fire Testing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/>
              <a:t>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 b="14650"/>
          <a:stretch/>
        </p:blipFill>
        <p:spPr>
          <a:xfrm>
            <a:off x="3465957" y="6322342"/>
            <a:ext cx="2212086" cy="535658"/>
          </a:xfrm>
          <a:prstGeom prst="rect">
            <a:avLst/>
          </a:prstGeom>
        </p:spPr>
      </p:pic>
      <p:pic>
        <p:nvPicPr>
          <p:cNvPr id="8" name="Picture 5" descr="azsgc_black_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43" y="5925312"/>
            <a:ext cx="689557" cy="9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9" descr="nic_web300x250p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335"/>
            <a:ext cx="1072933" cy="8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390144" y="219747"/>
            <a:ext cx="9924288" cy="926592"/>
          </a:xfrm>
          <a:prstGeom prst="rect">
            <a:avLst/>
          </a:prstGeom>
          <a:solidFill>
            <a:srgbClr val="B91800"/>
          </a:solidFill>
          <a:ln w="3175"/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20261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Overview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5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2526"/>
            <a:ext cx="7886700" cy="1129157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Determine a shelf life for </a:t>
            </a:r>
            <a:r>
              <a:rPr lang="en-US" dirty="0" smtClean="0"/>
              <a:t>HTPB (hydroxyl-terminated </a:t>
            </a:r>
            <a:r>
              <a:rPr lang="en-US" dirty="0" err="1" smtClean="0"/>
              <a:t>polybutadiene</a:t>
            </a:r>
            <a:r>
              <a:rPr lang="en-US" dirty="0" smtClean="0"/>
              <a:t>) </a:t>
            </a:r>
            <a:r>
              <a:rPr lang="en-US" dirty="0" smtClean="0"/>
              <a:t>hybrid rocket fuel by analyzing its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performance degradation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 b="14650"/>
          <a:stretch/>
        </p:blipFill>
        <p:spPr>
          <a:xfrm>
            <a:off x="3465957" y="6322342"/>
            <a:ext cx="2212086" cy="535658"/>
          </a:xfrm>
          <a:prstGeom prst="rect">
            <a:avLst/>
          </a:prstGeom>
        </p:spPr>
      </p:pic>
      <p:pic>
        <p:nvPicPr>
          <p:cNvPr id="8" name="Picture 5" descr="azsgc_black_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43" y="5925312"/>
            <a:ext cx="689557" cy="9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9" descr="nic_web300x250p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335"/>
            <a:ext cx="1072933" cy="8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390144" y="219747"/>
            <a:ext cx="9924288" cy="926592"/>
          </a:xfrm>
          <a:prstGeom prst="rect">
            <a:avLst/>
          </a:prstGeom>
          <a:solidFill>
            <a:srgbClr val="B91800"/>
          </a:solidFill>
          <a:ln w="3175"/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261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Objective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232" y="2750568"/>
            <a:ext cx="39075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Analysis of Performance: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Thrust Produced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Mass Flow Rate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Regression </a:t>
            </a:r>
            <a:r>
              <a:rPr lang="en-US" sz="2400" dirty="0" smtClean="0"/>
              <a:t>Rate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3856" y="4803681"/>
            <a:ext cx="6876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The performance degradation is defined as a significant change in any of the listed properties. </a:t>
            </a: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87570" y="2454276"/>
            <a:ext cx="7168859" cy="170688"/>
          </a:xfrm>
          <a:prstGeom prst="rect">
            <a:avLst/>
          </a:prstGeom>
          <a:solidFill>
            <a:srgbClr val="C0000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7570" y="4507388"/>
            <a:ext cx="7168859" cy="170688"/>
          </a:xfrm>
          <a:prstGeom prst="rect">
            <a:avLst/>
          </a:prstGeom>
          <a:solidFill>
            <a:srgbClr val="C0000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93519" y="4041146"/>
            <a:ext cx="6156960" cy="2553133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Pros and Cons of Hybrid Rocket Engines: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Unstable Burns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Low regression rate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Oxidizer/fuel ratio shift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 smtClean="0"/>
              <a:t>Throttleable</a:t>
            </a:r>
            <a:endParaRPr lang="en-US" sz="2400" dirty="0" smtClean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Mild failures </a:t>
            </a:r>
            <a:endParaRPr lang="en-US" sz="2400" dirty="0" smtClean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Safe handling and </a:t>
            </a:r>
            <a:r>
              <a:rPr lang="en-US" sz="2400" dirty="0" smtClean="0"/>
              <a:t>storage</a:t>
            </a:r>
            <a:endParaRPr lang="en-US" sz="26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 b="14650"/>
          <a:stretch/>
        </p:blipFill>
        <p:spPr>
          <a:xfrm>
            <a:off x="3465957" y="6322342"/>
            <a:ext cx="2212086" cy="535658"/>
          </a:xfrm>
          <a:prstGeom prst="rect">
            <a:avLst/>
          </a:prstGeom>
        </p:spPr>
      </p:pic>
      <p:pic>
        <p:nvPicPr>
          <p:cNvPr id="8" name="Picture 5" descr="azsgc_black_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43" y="5925312"/>
            <a:ext cx="689557" cy="9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9" descr="nic_web300x250p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335"/>
            <a:ext cx="1072933" cy="8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390144" y="219747"/>
            <a:ext cx="9924288" cy="926592"/>
          </a:xfrm>
          <a:prstGeom prst="rect">
            <a:avLst/>
          </a:prstGeom>
          <a:solidFill>
            <a:srgbClr val="B91800"/>
          </a:solidFill>
          <a:ln w="3175"/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20261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Hybrid Rocket Engine Overview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29" y="1345824"/>
            <a:ext cx="6629941" cy="135998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0800000">
            <a:off x="7898617" y="1828458"/>
            <a:ext cx="1116606" cy="455881"/>
          </a:xfrm>
          <a:prstGeom prst="rightArrow">
            <a:avLst/>
          </a:prstGeom>
          <a:solidFill>
            <a:srgbClr val="C0000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86970" y="1345824"/>
            <a:ext cx="12902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Oxidizer Inlet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Forward Closure</a:t>
            </a: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 rot="10800000">
            <a:off x="4850617" y="2432404"/>
            <a:ext cx="427769" cy="999744"/>
          </a:xfrm>
          <a:prstGeom prst="downArrow">
            <a:avLst/>
          </a:prstGeom>
          <a:solidFill>
            <a:srgbClr val="C0000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25848" y="3445027"/>
            <a:ext cx="167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HTPB Solid Fuel</a:t>
            </a:r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0800000">
            <a:off x="6765634" y="2442002"/>
            <a:ext cx="427769" cy="999744"/>
          </a:xfrm>
          <a:prstGeom prst="downArrow">
            <a:avLst/>
          </a:prstGeom>
          <a:solidFill>
            <a:srgbClr val="C0000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19998" y="3432149"/>
            <a:ext cx="177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Pre-Combustion Chamber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 rot="10800000">
            <a:off x="2749043" y="2405425"/>
            <a:ext cx="427769" cy="999744"/>
          </a:xfrm>
          <a:prstGeom prst="downArrow">
            <a:avLst/>
          </a:prstGeom>
          <a:solidFill>
            <a:srgbClr val="C0000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88023" y="3433156"/>
            <a:ext cx="191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Post-Combustion Chamber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 rot="16200000">
            <a:off x="397001" y="1570705"/>
            <a:ext cx="463296" cy="999744"/>
          </a:xfrm>
          <a:prstGeom prst="downArrow">
            <a:avLst/>
          </a:prstGeom>
          <a:solidFill>
            <a:srgbClr val="C0000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8776" y="1569590"/>
            <a:ext cx="181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Nozzle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5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 b="14650"/>
          <a:stretch/>
        </p:blipFill>
        <p:spPr>
          <a:xfrm>
            <a:off x="3465957" y="6322342"/>
            <a:ext cx="2212086" cy="535658"/>
          </a:xfrm>
          <a:prstGeom prst="rect">
            <a:avLst/>
          </a:prstGeom>
        </p:spPr>
      </p:pic>
      <p:pic>
        <p:nvPicPr>
          <p:cNvPr id="8" name="Picture 5" descr="azsgc_black_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43" y="5925312"/>
            <a:ext cx="689557" cy="9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9" descr="nic_web300x250p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335"/>
            <a:ext cx="1072933" cy="8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390144" y="219747"/>
            <a:ext cx="9924288" cy="926592"/>
          </a:xfrm>
          <a:prstGeom prst="rect">
            <a:avLst/>
          </a:prstGeom>
          <a:solidFill>
            <a:srgbClr val="B91800"/>
          </a:solidFill>
          <a:ln w="3175"/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20261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Casting Procedure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Content Placeholder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1" r="17400"/>
          <a:stretch/>
        </p:blipFill>
        <p:spPr>
          <a:xfrm>
            <a:off x="826452" y="1236905"/>
            <a:ext cx="2109216" cy="1741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" r="31608"/>
          <a:stretch/>
        </p:blipFill>
        <p:spPr>
          <a:xfrm>
            <a:off x="6367717" y="1230363"/>
            <a:ext cx="1901952" cy="17550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t="2853" r="23140" b="9980"/>
          <a:stretch/>
        </p:blipFill>
        <p:spPr>
          <a:xfrm>
            <a:off x="3625342" y="1243447"/>
            <a:ext cx="2052701" cy="1741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6452" y="2964222"/>
            <a:ext cx="21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Mixing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17392" y="2964222"/>
            <a:ext cx="21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Vacuum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67717" y="2964222"/>
            <a:ext cx="190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Cast</a:t>
            </a:r>
            <a:endParaRPr lang="en-US"/>
          </a:p>
        </p:txBody>
      </p:sp>
      <p:pic>
        <p:nvPicPr>
          <p:cNvPr id="19" name="Content Placeholder 18"/>
          <p:cNvPicPr>
            <a:picLocks noGrp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15" y="3340096"/>
            <a:ext cx="4448169" cy="29822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42100" y="3275354"/>
            <a:ext cx="2501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Step-by-step casting procedures were developed to ensure every sample was identical.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77739" y="3857114"/>
            <a:ext cx="2170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Our HTPB hybrid rocket fuel is relatively easy to mix.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50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 b="14650"/>
          <a:stretch/>
        </p:blipFill>
        <p:spPr>
          <a:xfrm>
            <a:off x="3465957" y="6322342"/>
            <a:ext cx="2212086" cy="535658"/>
          </a:xfrm>
          <a:prstGeom prst="rect">
            <a:avLst/>
          </a:prstGeom>
        </p:spPr>
      </p:pic>
      <p:pic>
        <p:nvPicPr>
          <p:cNvPr id="8" name="Picture 5" descr="azsgc_black_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43" y="5925312"/>
            <a:ext cx="689557" cy="9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9" descr="nic_web300x250p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335"/>
            <a:ext cx="1072933" cy="8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390144" y="219747"/>
            <a:ext cx="9924288" cy="926592"/>
          </a:xfrm>
          <a:prstGeom prst="rect">
            <a:avLst/>
          </a:prstGeom>
          <a:solidFill>
            <a:srgbClr val="B91800"/>
          </a:solidFill>
          <a:ln w="3175"/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20261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Casting Product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814" y="4048881"/>
            <a:ext cx="4170372" cy="234583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0371" r="26944" b="13332"/>
          <a:stretch/>
        </p:blipFill>
        <p:spPr>
          <a:xfrm>
            <a:off x="900687" y="1198270"/>
            <a:ext cx="3108006" cy="241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12452" r="25758" b="16617"/>
          <a:stretch/>
        </p:blipFill>
        <p:spPr>
          <a:xfrm>
            <a:off x="5135567" y="1198270"/>
            <a:ext cx="3039158" cy="2413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6968" y="3611270"/>
            <a:ext cx="163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7” Long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406805" y="3611270"/>
            <a:ext cx="2496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1.5” Inner Diameter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30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 b="14650"/>
          <a:stretch/>
        </p:blipFill>
        <p:spPr>
          <a:xfrm>
            <a:off x="3465957" y="6322342"/>
            <a:ext cx="2212086" cy="535658"/>
          </a:xfrm>
          <a:prstGeom prst="rect">
            <a:avLst/>
          </a:prstGeom>
        </p:spPr>
      </p:pic>
      <p:pic>
        <p:nvPicPr>
          <p:cNvPr id="8" name="Picture 5" descr="azsgc_black_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43" y="5925312"/>
            <a:ext cx="689557" cy="9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9" descr="nic_web300x250p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335"/>
            <a:ext cx="1072933" cy="8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390144" y="219747"/>
            <a:ext cx="9924288" cy="926592"/>
          </a:xfrm>
          <a:prstGeom prst="rect">
            <a:avLst/>
          </a:prstGeom>
          <a:solidFill>
            <a:srgbClr val="B91800"/>
          </a:solidFill>
          <a:ln w="3175"/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20261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Test Cart Assembly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49" r="15200" b="3950"/>
          <a:stretch/>
        </p:blipFill>
        <p:spPr>
          <a:xfrm>
            <a:off x="1910760" y="1345824"/>
            <a:ext cx="5705856" cy="493776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182368" y="3035808"/>
            <a:ext cx="1402080" cy="2286625"/>
          </a:xfrm>
          <a:prstGeom prst="donut">
            <a:avLst>
              <a:gd name="adj" fmla="val 3320"/>
            </a:avLst>
          </a:prstGeom>
          <a:solidFill>
            <a:srgbClr val="B9180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 rot="20892002">
            <a:off x="4120896" y="3579901"/>
            <a:ext cx="2294763" cy="1524000"/>
          </a:xfrm>
          <a:prstGeom prst="donut">
            <a:avLst>
              <a:gd name="adj" fmla="val 2732"/>
            </a:avLst>
          </a:prstGeom>
          <a:solidFill>
            <a:srgbClr val="B9180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2980944" y="2096473"/>
            <a:ext cx="579120" cy="585767"/>
          </a:xfrm>
          <a:prstGeom prst="donut">
            <a:avLst>
              <a:gd name="adj" fmla="val 7844"/>
            </a:avLst>
          </a:prstGeom>
          <a:solidFill>
            <a:srgbClr val="B9180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5147556" y="1235088"/>
            <a:ext cx="1814075" cy="1182624"/>
          </a:xfrm>
          <a:prstGeom prst="donut">
            <a:avLst>
              <a:gd name="adj" fmla="val 4538"/>
            </a:avLst>
          </a:prstGeom>
          <a:solidFill>
            <a:srgbClr val="B91800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5" idx="2"/>
          </p:cNvCxnSpPr>
          <p:nvPr/>
        </p:nvCxnSpPr>
        <p:spPr>
          <a:xfrm flipH="1">
            <a:off x="219456" y="4179121"/>
            <a:ext cx="1962912" cy="2735"/>
          </a:xfrm>
          <a:prstGeom prst="line">
            <a:avLst/>
          </a:prstGeom>
          <a:ln w="41275">
            <a:solidFill>
              <a:srgbClr val="B91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2"/>
          </p:cNvCxnSpPr>
          <p:nvPr/>
        </p:nvCxnSpPr>
        <p:spPr>
          <a:xfrm flipH="1" flipV="1">
            <a:off x="536466" y="2386045"/>
            <a:ext cx="2444478" cy="3312"/>
          </a:xfrm>
          <a:prstGeom prst="line">
            <a:avLst/>
          </a:prstGeom>
          <a:ln w="41275">
            <a:solidFill>
              <a:srgbClr val="B91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370320" y="4179120"/>
            <a:ext cx="2528406" cy="4284"/>
          </a:xfrm>
          <a:prstGeom prst="line">
            <a:avLst/>
          </a:prstGeom>
          <a:ln w="41275">
            <a:solidFill>
              <a:srgbClr val="B91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35814" y="1826400"/>
            <a:ext cx="1962912" cy="2735"/>
          </a:xfrm>
          <a:prstGeom prst="line">
            <a:avLst/>
          </a:prstGeom>
          <a:ln w="41275">
            <a:solidFill>
              <a:srgbClr val="B91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6043" y="2049702"/>
            <a:ext cx="153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Solenoid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9456" y="3814704"/>
            <a:ext cx="153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Oxidizer Tank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63950" y="1209637"/>
            <a:ext cx="1414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Combustion Chamber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663950" y="3280532"/>
            <a:ext cx="1643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Data Acquisition Equipment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6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 b="14650"/>
          <a:stretch/>
        </p:blipFill>
        <p:spPr>
          <a:xfrm>
            <a:off x="3465957" y="6322342"/>
            <a:ext cx="2212086" cy="535658"/>
          </a:xfrm>
          <a:prstGeom prst="rect">
            <a:avLst/>
          </a:prstGeom>
        </p:spPr>
      </p:pic>
      <p:pic>
        <p:nvPicPr>
          <p:cNvPr id="8" name="Picture 5" descr="azsgc_black_l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315" y="5950335"/>
            <a:ext cx="671686" cy="94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9" descr="nic_web300x250pp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335"/>
            <a:ext cx="1072933" cy="8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390144" y="219747"/>
            <a:ext cx="9924288" cy="926592"/>
          </a:xfrm>
          <a:prstGeom prst="rect">
            <a:avLst/>
          </a:prstGeom>
          <a:solidFill>
            <a:srgbClr val="B91800"/>
          </a:solidFill>
          <a:ln w="3175"/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20261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Preliminary Results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004A 1 tes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056" y="1345824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95767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 b="14650"/>
          <a:stretch/>
        </p:blipFill>
        <p:spPr>
          <a:xfrm>
            <a:off x="3465957" y="6322342"/>
            <a:ext cx="2212086" cy="535658"/>
          </a:xfrm>
          <a:prstGeom prst="rect">
            <a:avLst/>
          </a:prstGeom>
        </p:spPr>
      </p:pic>
      <p:pic>
        <p:nvPicPr>
          <p:cNvPr id="8" name="Picture 5" descr="azsgc_black_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43" y="5925312"/>
            <a:ext cx="689557" cy="9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9" descr="nic_web300x250p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0335"/>
            <a:ext cx="1072933" cy="8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390144" y="219747"/>
            <a:ext cx="9924288" cy="926592"/>
          </a:xfrm>
          <a:prstGeom prst="rect">
            <a:avLst/>
          </a:prstGeom>
          <a:solidFill>
            <a:srgbClr val="B91800"/>
          </a:solidFill>
          <a:ln w="3175"/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20261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Preliminary Results Cont.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72931"/>
            <a:ext cx="4559300" cy="3413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2072931"/>
            <a:ext cx="4584700" cy="34134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14375" y="1286469"/>
                <a:ext cx="31305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Regular Thrust Curve </a:t>
                </a:r>
              </a:p>
              <a:p>
                <a:pPr algn="ctr"/>
                <a:r>
                  <a:rPr lang="en-US" dirty="0" smtClean="0"/>
                  <a:t>(avg. thrust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dirty="0" smtClean="0"/>
                  <a:t> 125 </a:t>
                </a:r>
                <a:r>
                  <a:rPr lang="en-US" dirty="0" err="1" smtClean="0"/>
                  <a:t>lb</a:t>
                </a:r>
                <a:r>
                  <a:rPr lang="en-US" baseline="-25000" dirty="0" err="1" smtClean="0"/>
                  <a:t>f</a:t>
                </a:r>
                <a:r>
                  <a:rPr lang="en-US" baseline="-25000" dirty="0" smtClean="0"/>
                  <a:t> 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1286469"/>
                <a:ext cx="3130550" cy="646331"/>
              </a:xfrm>
              <a:prstGeom prst="rect">
                <a:avLst/>
              </a:prstGeom>
              <a:blipFill rotWithShape="0">
                <a:blip r:embed="rId7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86375" y="1283203"/>
                <a:ext cx="31305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Current Thrust Curve </a:t>
                </a:r>
              </a:p>
              <a:p>
                <a:pPr algn="ctr"/>
                <a:r>
                  <a:rPr lang="en-US" dirty="0" smtClean="0"/>
                  <a:t>(avg. thrust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dirty="0" smtClean="0"/>
                  <a:t> 35 </a:t>
                </a:r>
                <a:r>
                  <a:rPr lang="en-US" dirty="0" err="1" smtClean="0"/>
                  <a:t>lb</a:t>
                </a:r>
                <a:r>
                  <a:rPr lang="en-US" baseline="-25000" dirty="0" err="1" smtClean="0"/>
                  <a:t>f</a:t>
                </a:r>
                <a:r>
                  <a:rPr lang="en-US" baseline="-25000" dirty="0" smtClean="0"/>
                  <a:t> 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75" y="1283203"/>
                <a:ext cx="3130550" cy="646331"/>
              </a:xfrm>
              <a:prstGeom prst="rect">
                <a:avLst/>
              </a:prstGeom>
              <a:blipFill rotWithShape="0">
                <a:blip r:embed="rId8"/>
                <a:stretch>
                  <a:fillRect t="-4673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977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2660</TotalTime>
  <Words>266</Words>
  <Application>Microsoft Macintosh PowerPoint</Application>
  <PresentationFormat>On-screen Show (4:3)</PresentationFormat>
  <Paragraphs>66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Cambria Math</vt:lpstr>
      <vt:lpstr>Arial</vt:lpstr>
      <vt:lpstr>Office Theme</vt:lpstr>
      <vt:lpstr>Characterizing the Effects of Aging on HTPB Hybrid Rocket Fuel</vt:lpstr>
      <vt:lpstr>Overview</vt:lpstr>
      <vt:lpstr>Objective</vt:lpstr>
      <vt:lpstr>Hybrid Rocket Engine Overview</vt:lpstr>
      <vt:lpstr>Casting Procedure</vt:lpstr>
      <vt:lpstr>Casting Product</vt:lpstr>
      <vt:lpstr>Test Cart Assembly</vt:lpstr>
      <vt:lpstr>Preliminary Results</vt:lpstr>
      <vt:lpstr>Preliminary Results Cont.</vt:lpstr>
      <vt:lpstr>Future Work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Aging Characteristics of HTPB Hybrid Rocket Fuel</dc:title>
  <dc:creator>William Templeton (Student)</dc:creator>
  <cp:lastModifiedBy>William Templeton (Student)</cp:lastModifiedBy>
  <cp:revision>44</cp:revision>
  <dcterms:created xsi:type="dcterms:W3CDTF">2016-04-04T20:37:27Z</dcterms:created>
  <dcterms:modified xsi:type="dcterms:W3CDTF">2016-04-10T21:02:20Z</dcterms:modified>
</cp:coreProperties>
</file>